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9"/>
  </p:notesMasterIdLst>
  <p:sldIdLst>
    <p:sldId id="256" r:id="rId3"/>
    <p:sldId id="259" r:id="rId4"/>
    <p:sldId id="313" r:id="rId5"/>
    <p:sldId id="315" r:id="rId6"/>
    <p:sldId id="321" r:id="rId7"/>
    <p:sldId id="322" r:id="rId8"/>
    <p:sldId id="331" r:id="rId9"/>
    <p:sldId id="361" r:id="rId10"/>
    <p:sldId id="363" r:id="rId11"/>
    <p:sldId id="342" r:id="rId12"/>
    <p:sldId id="343" r:id="rId13"/>
    <p:sldId id="344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5" r:id="rId29"/>
    <p:sldId id="426" r:id="rId30"/>
    <p:sldId id="421" r:id="rId31"/>
    <p:sldId id="422" r:id="rId32"/>
    <p:sldId id="427" r:id="rId33"/>
    <p:sldId id="423" r:id="rId34"/>
    <p:sldId id="424" r:id="rId35"/>
    <p:sldId id="403" r:id="rId36"/>
    <p:sldId id="388" r:id="rId37"/>
    <p:sldId id="298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tamaran Thin" panose="020B0604020202020204" charset="0"/>
      <p:regular r:id="rId46"/>
      <p:bold r:id="rId47"/>
    </p:embeddedFont>
    <p:embeddedFont>
      <p:font typeface="Livvic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91" d="100"/>
          <a:sy n="9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21/11/2023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de Delicias 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C-2-13-406, </a:t>
            </a:r>
            <a:r>
              <a:rPr lang="es-CR" dirty="0">
                <a:latin typeface="+mn-lt"/>
              </a:rPr>
              <a:t>Calles urbanas Cuadrantes Delicias 0,271 m</a:t>
            </a:r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6110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₡9.401.300,00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62271" y="29677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r>
              <a:rPr lang="es-ES" dirty="0">
                <a:latin typeface="+mn-lt"/>
              </a:rPr>
              <a:t> </a:t>
            </a:r>
            <a:endParaRPr lang="es-CR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8" y="1685930"/>
            <a:ext cx="3368196" cy="252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889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C-2-13-482, </a:t>
            </a:r>
            <a:r>
              <a:rPr lang="es-CR" dirty="0">
                <a:latin typeface="+mn-lt"/>
              </a:rPr>
              <a:t>Pavas sector Escuela 0,658 m</a:t>
            </a:r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6110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₡13.020.400,00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62271" y="29677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r>
              <a:rPr lang="es-ES" dirty="0">
                <a:latin typeface="+mn-lt"/>
              </a:rPr>
              <a:t> </a:t>
            </a:r>
            <a:endParaRPr lang="es-CR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" y="1698678"/>
            <a:ext cx="3281473" cy="24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1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Proyectos con Maquinaria Municipal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C-2-13-480, </a:t>
            </a:r>
            <a:r>
              <a:rPr lang="pt-BR" dirty="0" err="1">
                <a:latin typeface="+mn-lt"/>
              </a:rPr>
              <a:t>Pavas</a:t>
            </a:r>
            <a:r>
              <a:rPr lang="pt-BR" dirty="0">
                <a:latin typeface="+mn-lt"/>
              </a:rPr>
              <a:t> sector Jackeline 0,282 m</a:t>
            </a:r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6110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₡5.409.600,00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62271" y="29677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r>
              <a:rPr lang="es-ES" dirty="0">
                <a:latin typeface="+mn-lt"/>
              </a:rPr>
              <a:t> </a:t>
            </a:r>
            <a:endParaRPr lang="es-CR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E1C93A-81B2-BBFF-FE66-CE3AB8A6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2" y="1638105"/>
            <a:ext cx="3820911" cy="18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2023LD-000028-0021500001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C2-13-057 y C2-13-167,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Ȼ76.395.284,80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2023LD-000028-0021500001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271686" y="1320649"/>
            <a:ext cx="4600627" cy="584789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C2-13-057: México – Finca Warner Acevedo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Ȼ31.168.885,00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 descr="Camino de tierra&#10;&#10;Descripción generada automáticamente">
            <a:extLst>
              <a:ext uri="{FF2B5EF4-FFF2-40B4-BE49-F238E27FC236}">
                <a16:creationId xmlns:a16="http://schemas.microsoft.com/office/drawing/2014/main" id="{8885E86A-1CDD-4A1F-FD06-B09D2AD0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480443"/>
            <a:ext cx="4068063" cy="2533052"/>
          </a:xfrm>
          <a:prstGeom prst="rect">
            <a:avLst/>
          </a:prstGeom>
        </p:spPr>
      </p:pic>
      <p:pic>
        <p:nvPicPr>
          <p:cNvPr id="15" name="Imagen 14" descr="Un camino de tierra&#10;&#10;Descripción generada automáticamente">
            <a:extLst>
              <a:ext uri="{FF2B5EF4-FFF2-40B4-BE49-F238E27FC236}">
                <a16:creationId xmlns:a16="http://schemas.microsoft.com/office/drawing/2014/main" id="{6A58A633-16AF-7398-4409-27FF8764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62" y="2480444"/>
            <a:ext cx="4068062" cy="25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2023LD-000028-0021500001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271686" y="1320649"/>
            <a:ext cx="4600627" cy="584789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C2-13-167: México – Las Pavas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Ȼ45.226.399,8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E9BC370D-588B-07D0-AD7C-D7B2D48C1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5" y="2459422"/>
            <a:ext cx="3962958" cy="2497675"/>
          </a:xfrm>
          <a:prstGeom prst="rect">
            <a:avLst/>
          </a:prstGeom>
        </p:spPr>
      </p:pic>
      <p:pic>
        <p:nvPicPr>
          <p:cNvPr id="14" name="Imagen 13" descr="Camino de tierra&#10;&#10;Descripción generada automáticamente">
            <a:extLst>
              <a:ext uri="{FF2B5EF4-FFF2-40B4-BE49-F238E27FC236}">
                <a16:creationId xmlns:a16="http://schemas.microsoft.com/office/drawing/2014/main" id="{5962E3CA-971D-4A88-FFC2-540576D8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07" y="2459422"/>
            <a:ext cx="3962959" cy="24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7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2023LD-000006-0021500001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del siguiente camino: C2-13-262,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Ȼ39.568.630,73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088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2023LD-000006-0021500001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948877" y="1290975"/>
            <a:ext cx="2825831" cy="416326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C2-13-262: La Raya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Ȼ39.568.630,73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 descr="Camino de tierra&#10;&#10;Descripción generada automáticamente">
            <a:extLst>
              <a:ext uri="{FF2B5EF4-FFF2-40B4-BE49-F238E27FC236}">
                <a16:creationId xmlns:a16="http://schemas.microsoft.com/office/drawing/2014/main" id="{9899F98C-C66D-F0B3-014C-001FB98B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452350"/>
            <a:ext cx="3954517" cy="2607068"/>
          </a:xfrm>
          <a:prstGeom prst="rect">
            <a:avLst/>
          </a:prstGeom>
        </p:spPr>
      </p:pic>
      <p:pic>
        <p:nvPicPr>
          <p:cNvPr id="15" name="Imagen 14" descr="Imagen que contiene exterior, camioneta, sucio, coche&#10;&#10;Descripción generada automáticamente">
            <a:extLst>
              <a:ext uri="{FF2B5EF4-FFF2-40B4-BE49-F238E27FC236}">
                <a16:creationId xmlns:a16="http://schemas.microsoft.com/office/drawing/2014/main" id="{BECFC224-B8AB-A0D9-D007-22821246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649" y="2452351"/>
            <a:ext cx="3954517" cy="26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4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2023LD-000037-0021500001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C2-13-012, C2-13-182, C2-13-322 y C2-13-215, mediante la conformación de cunetas mecanizadas, ampliación de espaldones y conformación de material granular para la superficie de ruedo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Ȼ63.323.154,93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2" y="3940132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3300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2020-2023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62085" y="2571750"/>
            <a:ext cx="3424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2023LD-000037-0021500001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376093" y="1281562"/>
            <a:ext cx="3954515" cy="416326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C2-13-012: Santa Clara - </a:t>
            </a:r>
            <a:r>
              <a:rPr lang="es-CR" sz="1400" dirty="0" err="1">
                <a:latin typeface="+mn-lt"/>
              </a:rPr>
              <a:t>Quebradón</a:t>
            </a:r>
            <a:endParaRPr lang="es-CR" sz="1400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Ȼ52.777.791,62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Carretera en medio de un camino&#10;&#10;Descripción generada automáticamente">
            <a:extLst>
              <a:ext uri="{FF2B5EF4-FFF2-40B4-BE49-F238E27FC236}">
                <a16:creationId xmlns:a16="http://schemas.microsoft.com/office/drawing/2014/main" id="{2F4E4ED8-7E65-E5D9-F74F-12F5DDA7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536432"/>
            <a:ext cx="4036532" cy="2544118"/>
          </a:xfrm>
          <a:prstGeom prst="rect">
            <a:avLst/>
          </a:prstGeom>
        </p:spPr>
      </p:pic>
      <p:pic>
        <p:nvPicPr>
          <p:cNvPr id="14" name="Imagen 13" descr="Una carretera con árboles&#10;&#10;Descripción generada automáticamente">
            <a:extLst>
              <a:ext uri="{FF2B5EF4-FFF2-40B4-BE49-F238E27FC236}">
                <a16:creationId xmlns:a16="http://schemas.microsoft.com/office/drawing/2014/main" id="{77AB7914-5D48-EBEC-91A5-3566819D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20" y="2536432"/>
            <a:ext cx="4143703" cy="25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2023LD-000037-0021500001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796129" y="1261774"/>
            <a:ext cx="3551741" cy="416326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C2-13-182: Sector Reina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Ȼ5.672.495,21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 descr="Imagen que contiene exterior, camino, camión, sucio&#10;&#10;Descripción generada automáticamente">
            <a:extLst>
              <a:ext uri="{FF2B5EF4-FFF2-40B4-BE49-F238E27FC236}">
                <a16:creationId xmlns:a16="http://schemas.microsoft.com/office/drawing/2014/main" id="{9FF05938-79F6-97C7-C3EF-5558D5F81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448913"/>
            <a:ext cx="4173166" cy="2584682"/>
          </a:xfrm>
          <a:prstGeom prst="rect">
            <a:avLst/>
          </a:prstGeom>
        </p:spPr>
      </p:pic>
      <p:pic>
        <p:nvPicPr>
          <p:cNvPr id="15" name="Imagen 14" descr="Camino de tierra&#10;&#10;Descripción generada automáticamente con confianza media">
            <a:extLst>
              <a:ext uri="{FF2B5EF4-FFF2-40B4-BE49-F238E27FC236}">
                <a16:creationId xmlns:a16="http://schemas.microsoft.com/office/drawing/2014/main" id="{AD72168F-C402-0C39-A3FE-6389E10C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393" y="2448914"/>
            <a:ext cx="3773773" cy="2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16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2023LD-000037-0021500001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182649" y="1264070"/>
            <a:ext cx="4203761" cy="416326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C2-13-322: Urbanización Santa Clara #1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4" y="17369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Ȼ2.430.747,67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46079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 camión de construcción&#10;&#10;Descripción generada automáticamente con confianza media">
            <a:extLst>
              <a:ext uri="{FF2B5EF4-FFF2-40B4-BE49-F238E27FC236}">
                <a16:creationId xmlns:a16="http://schemas.microsoft.com/office/drawing/2014/main" id="{6F3E8B82-0A10-D309-26AB-63B06745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396361"/>
            <a:ext cx="4015511" cy="2657012"/>
          </a:xfrm>
          <a:prstGeom prst="rect">
            <a:avLst/>
          </a:prstGeom>
        </p:spPr>
      </p:pic>
      <p:pic>
        <p:nvPicPr>
          <p:cNvPr id="13" name="Imagen 12" descr="Una calle de tierra&#10;&#10;Descripción generada automáticamente">
            <a:extLst>
              <a:ext uri="{FF2B5EF4-FFF2-40B4-BE49-F238E27FC236}">
                <a16:creationId xmlns:a16="http://schemas.microsoft.com/office/drawing/2014/main" id="{3590B02C-83BC-1F81-13E1-5A1E8D00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5" y="2396361"/>
            <a:ext cx="4015511" cy="26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3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7358" y="260581"/>
            <a:ext cx="4989284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reducida: 2023LD-000037-0021500001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108475" y="1249435"/>
            <a:ext cx="4890813" cy="416326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C2-13-215: Santa Clara – Camino al Cementerio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75921" y="173077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Ȼ2.442.120,42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3664197" y="2068306"/>
            <a:ext cx="1815606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Delicias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 descr="Un camión de carga&#10;&#10;Descripción generada automáticamente con confianza baja">
            <a:extLst>
              <a:ext uri="{FF2B5EF4-FFF2-40B4-BE49-F238E27FC236}">
                <a16:creationId xmlns:a16="http://schemas.microsoft.com/office/drawing/2014/main" id="{3F723E27-ED2D-F51F-4152-63AA7ECA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441442"/>
            <a:ext cx="4078573" cy="2648607"/>
          </a:xfrm>
          <a:prstGeom prst="rect">
            <a:avLst/>
          </a:prstGeom>
        </p:spPr>
      </p:pic>
      <p:pic>
        <p:nvPicPr>
          <p:cNvPr id="15" name="Imagen 14" descr="Una calle de tierra&#10;&#10;Descripción generada automáticamente">
            <a:extLst>
              <a:ext uri="{FF2B5EF4-FFF2-40B4-BE49-F238E27FC236}">
                <a16:creationId xmlns:a16="http://schemas.microsoft.com/office/drawing/2014/main" id="{68BCAF72-1F48-F5DE-4904-524ECF4A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593" y="2441442"/>
            <a:ext cx="4078573" cy="26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70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131" y="1473421"/>
            <a:ext cx="6337738" cy="2196657"/>
          </a:xfrm>
        </p:spPr>
        <p:txBody>
          <a:bodyPr/>
          <a:lstStyle/>
          <a:p>
            <a:pPr algn="ctr"/>
            <a:r>
              <a:rPr lang="es-CR" sz="4000" dirty="0">
                <a:latin typeface="+mn-lt"/>
              </a:rPr>
              <a:t>Trabajos con maquinaria municipal 2023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36012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588446" y="1081614"/>
            <a:ext cx="3930869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C2-13-012: Santa Clara - </a:t>
            </a:r>
            <a:r>
              <a:rPr lang="es-CR" sz="1400" dirty="0" err="1">
                <a:latin typeface="+mn-lt"/>
              </a:rPr>
              <a:t>Quebradón</a:t>
            </a:r>
            <a:endParaRPr lang="es-CR" sz="1400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3" y="1477217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Ȼ12.604.000,00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1434452" y="1830220"/>
            <a:ext cx="5700156" cy="55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Reacondicionamiento de la plataforma, colocación, conformación y compactación de material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541CC5B-9590-C1E1-2CAA-A70C4D822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2407361"/>
            <a:ext cx="4026021" cy="2591457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CC45B2C-370D-7391-F7BC-5843CA325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9" y="2385848"/>
            <a:ext cx="4026021" cy="2612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75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5"/>
            <a:ext cx="4989284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439850" y="1082067"/>
            <a:ext cx="4264299" cy="374091"/>
          </a:xfrm>
        </p:spPr>
        <p:txBody>
          <a:bodyPr/>
          <a:lstStyle/>
          <a:p>
            <a:pPr algn="l"/>
            <a:r>
              <a:rPr lang="es-CR" sz="1400" dirty="0">
                <a:latin typeface="+mn-lt"/>
              </a:rPr>
              <a:t>Camino C2-13-215: Santa Clara – Fin de camino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2857803" y="1477217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Ȼ1.624.000,00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1434452" y="1830220"/>
            <a:ext cx="5700156" cy="55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ES" dirty="0">
                <a:latin typeface="+mn-lt"/>
              </a:rPr>
              <a:t>Reacondicionamiento de la plataforma, colocación, conformación y compactación de material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EC7341-B9F0-F129-AB52-C42B4C5B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3" y="2385848"/>
            <a:ext cx="3983981" cy="2582022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73B6AA-D6E0-2EB2-DCEE-5DA6A8C8E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88" y="2385846"/>
            <a:ext cx="3985752" cy="2582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27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1224" y="287215"/>
            <a:ext cx="5525312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maquinaria municipal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 en el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2268604" y="1433352"/>
            <a:ext cx="4570552" cy="555625"/>
          </a:xfrm>
        </p:spPr>
        <p:txBody>
          <a:bodyPr/>
          <a:lstStyle/>
          <a:p>
            <a:pPr algn="ctr"/>
            <a:r>
              <a:rPr lang="es-CR" sz="1400" dirty="0">
                <a:latin typeface="+mn-lt"/>
              </a:rPr>
              <a:t>Camino C2-13-057: México – Finca Warner Acevedo</a:t>
            </a:r>
          </a:p>
          <a:p>
            <a:pPr algn="ctr"/>
            <a:r>
              <a:rPr lang="es-CR" sz="1400" dirty="0">
                <a:latin typeface="+mn-lt"/>
              </a:rPr>
              <a:t>Camino C2-13-167: La California</a:t>
            </a:r>
          </a:p>
          <a:p>
            <a:pPr algn="l"/>
            <a:endParaRPr lang="es-CR" sz="1400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3033575" y="2406005"/>
            <a:ext cx="3392157" cy="3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Ȼ19.696.000,00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2790292" y="3154523"/>
            <a:ext cx="3557962" cy="45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s-CR" dirty="0">
                <a:latin typeface="+mn-lt"/>
              </a:rPr>
              <a:t>Bacheo mecanizado con material lastre de río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61551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1224" y="287215"/>
            <a:ext cx="5525312" cy="723276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Trabajos con la CNE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en el 2023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398834" y="1010491"/>
            <a:ext cx="8346332" cy="3977944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R" sz="1400" dirty="0">
                <a:latin typeface="+mn-lt"/>
              </a:rPr>
              <a:t>Contratación de procedimiento por excepción: 2023PX-000215-0006500001.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R" sz="1400" dirty="0">
                <a:latin typeface="+mn-lt"/>
              </a:rPr>
              <a:t>Limpieza en el río </a:t>
            </a:r>
            <a:r>
              <a:rPr lang="es-CR" sz="1400" dirty="0" err="1">
                <a:latin typeface="+mn-lt"/>
              </a:rPr>
              <a:t>Guacalito</a:t>
            </a:r>
            <a:r>
              <a:rPr lang="es-CR" sz="1400" dirty="0">
                <a:latin typeface="+mn-lt"/>
              </a:rPr>
              <a:t> (Santa Clara), Distrito de Delicias.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R" sz="1400" dirty="0">
                <a:latin typeface="+mn-lt"/>
              </a:rPr>
              <a:t>Presupuesto: </a:t>
            </a:r>
            <a:r>
              <a:rPr lang="es-ES" sz="1600" dirty="0">
                <a:latin typeface="+mn-lt"/>
              </a:rPr>
              <a:t>Ȼ</a:t>
            </a:r>
            <a:r>
              <a:rPr lang="es-CR" sz="1400" dirty="0">
                <a:latin typeface="+mn-lt"/>
              </a:rPr>
              <a:t>3.870.250,00</a:t>
            </a:r>
          </a:p>
          <a:p>
            <a:pPr marL="152400" indent="0" algn="just">
              <a:lnSpc>
                <a:spcPct val="150000"/>
              </a:lnSpc>
            </a:pPr>
            <a:endParaRPr lang="es-CR" sz="1400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 descr="Un campo de pasto seco&#10;&#10;Descripción generada automáticamente con confianza media">
            <a:extLst>
              <a:ext uri="{FF2B5EF4-FFF2-40B4-BE49-F238E27FC236}">
                <a16:creationId xmlns:a16="http://schemas.microsoft.com/office/drawing/2014/main" id="{45DA5E54-4CEB-2824-4F56-F1B4A0D7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2165131"/>
            <a:ext cx="4089083" cy="2836391"/>
          </a:xfrm>
          <a:prstGeom prst="rect">
            <a:avLst/>
          </a:prstGeom>
        </p:spPr>
      </p:pic>
      <p:pic>
        <p:nvPicPr>
          <p:cNvPr id="13" name="Imagen 12" descr="Un río rodeado de árboles&#10;&#10;Descripción generada automáticamente">
            <a:extLst>
              <a:ext uri="{FF2B5EF4-FFF2-40B4-BE49-F238E27FC236}">
                <a16:creationId xmlns:a16="http://schemas.microsoft.com/office/drawing/2014/main" id="{035CC365-CFC7-4848-DF95-7C98CA12E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85" y="2178218"/>
            <a:ext cx="4089083" cy="28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C2-13-057, México –Finca Warner Acevedo.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17.320.000,00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28267" y="31370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1548537"/>
            <a:ext cx="3891064" cy="156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4" y="3276970"/>
            <a:ext cx="3891064" cy="154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769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de 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Delicias</a:t>
            </a:r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407.165.747 Colones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5" y="3683282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2024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421E6294-37E6-D80F-F3AA-5229E0089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4248" y="1755226"/>
            <a:ext cx="7115504" cy="2764221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219" y="995614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2019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C2-13-167, México – Pavas Salón comunal.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23.543.000,00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9" y="313703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9218" name="Imagen 17" descr="Casa de madera en la call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1" y="1551018"/>
            <a:ext cx="3482502" cy="146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n 18" descr="Una carretera con coches&#10;&#10;Descripción generada automáticam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1" y="3238601"/>
            <a:ext cx="3482502" cy="16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81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Rehabilitacion del Camino C2-13-058, mediante la conformación de cunetas, conformación de la superficie de ruedo en (Ent.N.728) Delicias cementerio la perla.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7" y="256624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30.579.662,41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7" y="311938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7170" name="Picture 2" descr="a9063e66-ae91-4845-af39-4a98c85aaa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0" y="1499993"/>
            <a:ext cx="3583733" cy="16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201d81d9-f4ba-41e2-b88a-8709071dcb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0" y="3180080"/>
            <a:ext cx="3583734" cy="16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3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Rehabilitacion del Camino C2-13-166, mediante la conformación de cunetas, conformación de la superficie de ruedo en (Ent.C.04) Fin de camino, La Puebla.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9875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20.332.092,16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27182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1402139"/>
            <a:ext cx="4051739" cy="15655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2" y="3058686"/>
            <a:ext cx="4051739" cy="16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311466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C2-13-182, mediante la conformación de cunetas, conformación de la superficie de ruedo en (Ent.N.04) Fin de camino, Sector Reina.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88065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26.061.585,44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2347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7660"/>
            <a:ext cx="4343396" cy="151278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05139"/>
            <a:ext cx="4343396" cy="16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3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C2-13-262, mediante la conformación de cunetas, conformación de la superficie de ruedo en Ent.C.11 México – Fin de camino La Raya.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86478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18.448.144,73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44015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7" y="1315174"/>
            <a:ext cx="3666907" cy="15311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7" y="2875863"/>
            <a:ext cx="3666907" cy="17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3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C2-13-026, mediante la conformación de cunetas, conformación de la superficie de ruedo en Ent.N.728 – Fin de camino Los Mercedes.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90866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₡ 25.968.641,76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45638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DELICIAS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098" name="Picture 2" descr="2dc1d414-ffae-4b7e-a0f9-37f9c05bbd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60690"/>
            <a:ext cx="3657595" cy="16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a000f49-69c2-406e-acf7-60c9ed4f9f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60368"/>
            <a:ext cx="3657595" cy="161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069908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434343"/>
    </a:dk1>
    <a:lt1>
      <a:srgbClr val="FFFFFF"/>
    </a:lt1>
    <a:dk2>
      <a:srgbClr val="595959"/>
    </a:dk2>
    <a:lt2>
      <a:srgbClr val="EEEEEE"/>
    </a:lt2>
    <a:accent1>
      <a:srgbClr val="908269"/>
    </a:accent1>
    <a:accent2>
      <a:srgbClr val="212121"/>
    </a:accent2>
    <a:accent3>
      <a:srgbClr val="CFC3AC"/>
    </a:accent3>
    <a:accent4>
      <a:srgbClr val="976E26"/>
    </a:accent4>
    <a:accent5>
      <a:srgbClr val="927D59"/>
    </a:accent5>
    <a:accent6>
      <a:srgbClr val="584F3E"/>
    </a:accent6>
    <a:hlink>
      <a:srgbClr val="43434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5969</TotalTime>
  <Words>1063</Words>
  <Application>Microsoft Office PowerPoint</Application>
  <PresentationFormat>Presentación en pantalla (16:9)</PresentationFormat>
  <Paragraphs>178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Livvic</vt:lpstr>
      <vt:lpstr>Calibri</vt:lpstr>
      <vt:lpstr>Catamaran Thin</vt:lpstr>
      <vt:lpstr>Calibri Light</vt:lpstr>
      <vt:lpstr>Wingdings</vt:lpstr>
      <vt:lpstr>Engineering Project Proposal by Slidesgo</vt:lpstr>
      <vt:lpstr>Tema de Office</vt:lpstr>
      <vt:lpstr>Intervenciones de Departamento de Gestión Vial en el distrito de Delicias  2020-2023.  </vt:lpstr>
      <vt:lpstr>PROCESOS DE CONTRATACIÓN EJECUTADOS EN EL AÑO 2020-2023  GESTIÓN VIAL.</vt:lpstr>
      <vt:lpstr>Contrataciones 2019 ejecutadas en el año 2022</vt:lpstr>
      <vt:lpstr>Contrataciones 2019 ejecutadas en el año 2022</vt:lpstr>
      <vt:lpstr>Contrataciones 2021 ejecutadas en el año 2022</vt:lpstr>
      <vt:lpstr>Contrataciones 2021 ejecutadas en el año 2022</vt:lpstr>
      <vt:lpstr>Contrataciones 2022</vt:lpstr>
      <vt:lpstr>Contrataciones 2022</vt:lpstr>
      <vt:lpstr>Contrataciones 2022</vt:lpstr>
      <vt:lpstr>Proyectos con Maquinaria Municipal año 2022</vt:lpstr>
      <vt:lpstr>Proyectos con Maquinaria Municipal año 2022</vt:lpstr>
      <vt:lpstr>Proyectos con Maquinaria Municipal año 2022</vt:lpstr>
      <vt:lpstr>PROYECTOS 2023</vt:lpstr>
      <vt:lpstr>Licitación reducida: 2023LD-000028-0021500001</vt:lpstr>
      <vt:lpstr>Licitación reducida: 2023LD-000028-0021500001</vt:lpstr>
      <vt:lpstr>Licitación reducida: 2023LD-000028-0021500001</vt:lpstr>
      <vt:lpstr>Licitación reducida: 2023LD-000006-0021500001</vt:lpstr>
      <vt:lpstr>Licitación reducida: 2023LD-000006-0021500001</vt:lpstr>
      <vt:lpstr>Licitación reducida: 2023LD-000037-0021500001</vt:lpstr>
      <vt:lpstr>Licitación reducida: 2023LD-000037-0021500001</vt:lpstr>
      <vt:lpstr>Licitación reducida: 2023LD-000037-0021500001</vt:lpstr>
      <vt:lpstr>Licitación reducida: 2023LD-000037-0021500001</vt:lpstr>
      <vt:lpstr>Licitación reducida: 2023LD-000037-0021500001</vt:lpstr>
      <vt:lpstr>Trabajos con maquinaria municipal 2023</vt:lpstr>
      <vt:lpstr>Trabajos con maquinaria municipal 2023</vt:lpstr>
      <vt:lpstr>Trabajos con maquinaria municipal 2023</vt:lpstr>
      <vt:lpstr>Trabajos con maquinaria municipal en el 2023</vt:lpstr>
      <vt:lpstr>Trabajos con la CNE en el 2023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2024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Herberth Ugalde Vargas</cp:lastModifiedBy>
  <cp:revision>363</cp:revision>
  <dcterms:modified xsi:type="dcterms:W3CDTF">2023-11-21T15:40:08Z</dcterms:modified>
</cp:coreProperties>
</file>